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notesMasterIdLst>
    <p:notesMasterId r:id="rId28"/>
  </p:notesMasterIdLst>
  <p:sldIdLst>
    <p:sldId id="27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6" r:id="rId14"/>
    <p:sldId id="267" r:id="rId15"/>
    <p:sldId id="269" r:id="rId16"/>
    <p:sldId id="265" r:id="rId17"/>
    <p:sldId id="264" r:id="rId18"/>
    <p:sldId id="268" r:id="rId19"/>
    <p:sldId id="263" r:id="rId20"/>
    <p:sldId id="271" r:id="rId21"/>
    <p:sldId id="270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C1B7-DD35-4EAF-B0E3-2C06B0AC72F8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A701-3EE0-400D-A75E-C7C061B9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48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92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2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40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39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5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90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16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776840"/>
            <a:ext cx="5479920" cy="452016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8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31775" y="403225"/>
            <a:ext cx="7315200" cy="4114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560" y="4349520"/>
            <a:ext cx="4736880" cy="350891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53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294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45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71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39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0F9C6-0476-42E7-B15B-8C493CA36766}" type="slidenum">
              <a:rPr/>
              <a:pPr/>
              <a:t>‹#›</a:t>
            </a:fld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116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0FFC1E-35E3-40BA-8001-AD8D63543BC0}" type="slidenum">
              <a:rPr/>
              <a:pPr/>
              <a:t>‹#›</a:t>
            </a:fld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485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5F806-934E-4428-9354-739BE3933CD7}" type="slidenum">
              <a:rPr/>
              <a:pPr/>
              <a:t>‹#›</a:t>
            </a:fld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146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0567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380567" cy="3879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844E94-5406-4CE4-945B-A735C3296DDD}" type="slidenum">
              <a:rPr/>
              <a:pPr/>
              <a:t>‹#›</a:t>
            </a:fld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848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0BDCD-F89F-476C-84DC-D65E77C3926B}" type="slidenum">
              <a:rPr/>
              <a:pPr/>
              <a:t>‹#›</a:t>
            </a:fld>
            <a:endParaRPr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283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E314A-FD7C-4DF9-8CE7-D65892DA41A9}" type="slidenum">
              <a:rPr/>
              <a:pPr/>
              <a:t>‹#›</a:t>
            </a:fld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943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78709-7E54-4E37-BCD1-3B792A4F1F64}" type="slidenum">
              <a:rPr/>
              <a:pPr/>
              <a:t>‹#›</a:t>
            </a:fld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341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CA72-3A1E-4CCD-9486-B13FE22B18EF}" type="slidenum">
              <a:rPr/>
              <a:pPr/>
              <a:t>‹#›</a:t>
            </a:fld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196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6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54BF3-36C6-4A35-86AD-63326893CC8A}" type="slidenum">
              <a:rPr/>
              <a:pPr/>
              <a:t>‹#›</a:t>
            </a:fld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335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762EB-0AA4-4D3E-ACF0-2CEC5A1C5667}" type="slidenum">
              <a:rPr/>
              <a:pPr/>
              <a:t>‹#›</a:t>
            </a:fld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543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1" y="425450"/>
            <a:ext cx="274108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25450"/>
            <a:ext cx="8020051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DD5AF-8F14-4F35-9B67-6DD3A1AA4675}" type="slidenum">
              <a:rPr/>
              <a:pPr/>
              <a:t>‹#›</a:t>
            </a:fld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036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1079A-71C2-410D-B17C-A0713B8050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354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76BB7-6334-4CBB-9976-47FF758E386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988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8B5CB-B8A5-4E6B-8000-5BF00602D3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819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C8D29-6FA2-498B-9740-8F23716849B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60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C7EE-3501-46D4-B331-A98697413D3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945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FF1A7-B75A-428E-9472-A7A24C4788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413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E308-5B29-400D-86F8-E0506A48BB9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08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699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159D-84A7-4F76-99C8-CA9D18BE5E7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65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9E71D-4A21-4963-A468-F68F4A5032B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665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D0DDD-BFCA-44DA-9A92-ED02918DC20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B56E-50FB-43A9-BD56-2ECCC9170E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631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F0D606E-021D-47A4-9066-9E5BAFE3D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59E25AD-2222-4C76-BF85-D5768C92470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862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14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62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254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333" cy="4514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133" y="1600200"/>
            <a:ext cx="5378451" cy="4514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86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00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895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1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895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7564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2883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74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8618" y="-554038"/>
            <a:ext cx="2738967" cy="6669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-554038"/>
            <a:ext cx="8015817" cy="6669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32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52AD-BD0F-4653-8B89-6D00C35A7EC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304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8878-BC29-475A-8D41-968C8D31C09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228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FDCC-7C25-4352-BCA7-7699EF422C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023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486C-CF1C-4219-BC0F-50FF1DD375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06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117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8D70-A5E4-4D41-A88D-BF1E7A1FBC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412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33BD-244D-48CA-8947-2995AF1593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460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9C7D-1632-4EA6-839E-944D2C3264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885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4A23F-9E4A-495E-B5A3-6D2EF06C43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489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A9F0-5683-4F5B-B622-D1CAE7CC30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3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4FDB-1019-4045-9A9A-E25CD84C4D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296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ECC6-6668-487E-B310-80FF82F5A36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172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95AB-2604-4AFE-83B7-AD29975041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503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8302-3219-451F-860B-77C56B1606A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483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47EE-C166-4221-8229-DBC21CE5BC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35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7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AA72-BF15-4288-A52B-D018261C6B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971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84E9-40D0-4B1C-B2FB-D3A3DF9791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021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D526-DC03-4FC1-BE72-697C665809B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23.09.2021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3336-67CE-407E-9E54-A21928D107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20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0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7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49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269D-B2A9-47F2-A329-8D2FA5E3C612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18AA-E993-4A88-8435-80FF8B159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39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 txBox="1">
            <a:spLocks noGrp="1"/>
          </p:cNvSpPr>
          <p:nvPr>
            <p:ph type="ftr" sz="quarter" idx="3"/>
          </p:nvPr>
        </p:nvSpPr>
        <p:spPr>
          <a:xfrm>
            <a:off x="4165439" y="6248161"/>
            <a:ext cx="385248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defRPr>
            </a:lvl1pPr>
          </a:lstStyle>
          <a:p>
            <a:endParaRPr/>
          </a:p>
        </p:txBody>
      </p:sp>
      <p:sp>
        <p:nvSpPr>
          <p:cNvPr id="3" name="Номер слайда 2"/>
          <p:cNvSpPr txBox="1">
            <a:spLocks noGrp="1"/>
          </p:cNvSpPr>
          <p:nvPr>
            <p:ph type="sldNum" sz="quarter" idx="4"/>
          </p:nvPr>
        </p:nvSpPr>
        <p:spPr>
          <a:xfrm>
            <a:off x="8736959" y="6248161"/>
            <a:ext cx="283632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defRPr>
            </a:lvl1pPr>
          </a:lstStyle>
          <a:p>
            <a:fld id="{6556E3E4-364B-4115-9D6E-E39E4BA9B9C6}" type="slidenum">
              <a:rPr/>
              <a:pPr/>
              <a:t>‹#›</a:t>
            </a:fld>
            <a:endParaRPr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546120"/>
            <a:chOff x="0" y="0"/>
            <a:chExt cx="9144000" cy="546120"/>
          </a:xfrm>
        </p:grpSpPr>
        <p:sp>
          <p:nvSpPr>
            <p:cNvPr id="5" name="Полилиния 4"/>
            <p:cNvSpPr/>
            <p:nvPr/>
          </p:nvSpPr>
          <p:spPr>
            <a:xfrm>
              <a:off x="0" y="0"/>
              <a:ext cx="285840" cy="53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12920" y="135000"/>
              <a:ext cx="873108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09680" y="135000"/>
              <a:ext cx="137880" cy="141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E6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47560" y="0"/>
              <a:ext cx="139680" cy="13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E6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47560" y="135000"/>
              <a:ext cx="139680" cy="141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74680" y="274680"/>
              <a:ext cx="136440" cy="13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E6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1760" y="136440"/>
              <a:ext cx="141120" cy="13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007D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9680" y="271440"/>
              <a:ext cx="137880" cy="13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74680" y="409680"/>
              <a:ext cx="136440" cy="136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80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</p:grpSp>
      <p:sp>
        <p:nvSpPr>
          <p:cNvPr id="14" name="Заголовок 13"/>
          <p:cNvSpPr txBox="1">
            <a:spLocks noGrp="1"/>
          </p:cNvSpPr>
          <p:nvPr>
            <p:ph type="title"/>
          </p:nvPr>
        </p:nvSpPr>
        <p:spPr>
          <a:xfrm>
            <a:off x="609600" y="425160"/>
            <a:ext cx="1096416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ru-RU"/>
          </a:p>
        </p:txBody>
      </p:sp>
      <p:sp>
        <p:nvSpPr>
          <p:cNvPr id="15" name="Текст 14"/>
          <p:cNvSpPr txBox="1">
            <a:spLocks noGrp="1"/>
          </p:cNvSpPr>
          <p:nvPr>
            <p:ph type="body" idx="1"/>
          </p:nvPr>
        </p:nvSpPr>
        <p:spPr>
          <a:xfrm>
            <a:off x="609600" y="1981080"/>
            <a:ext cx="10964160" cy="38804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15"/>
          <p:cNvSpPr txBox="1">
            <a:spLocks noGrp="1"/>
          </p:cNvSpPr>
          <p:nvPr>
            <p:ph type="dt" sz="half" idx="2"/>
          </p:nvPr>
        </p:nvSpPr>
        <p:spPr>
          <a:xfrm>
            <a:off x="609119" y="6244560"/>
            <a:ext cx="2836320" cy="470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340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4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SimSun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3F0D606E-021D-47A4-9066-9E5BAFE3D27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23.09.2021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0D7D575-72D4-4576-A0BE-5DB87B43E8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6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9720"/>
            <a:ext cx="12192000" cy="1454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609119" y="-553680"/>
            <a:ext cx="10957920" cy="2562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/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609119" y="1599840"/>
            <a:ext cx="10957920" cy="4515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165439" y="6354721"/>
            <a:ext cx="386111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6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5400" b="0" i="0" u="none" strike="noStrike" baseline="0">
          <a:ln>
            <a:noFill/>
          </a:ln>
          <a:solidFill>
            <a:srgbClr val="FFFFFF"/>
          </a:solidFill>
          <a:latin typeface="Times New Roman" pitchFamily="18"/>
          <a:ea typeface="SimSun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2400" b="0" i="0" u="none" strike="noStrike" baseline="0">
          <a:ln>
            <a:noFill/>
          </a:ln>
          <a:solidFill>
            <a:srgbClr val="55554A"/>
          </a:solidFill>
          <a:latin typeface="Arial" pitchFamily="34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6E766-BC80-4EA8-A42C-BF13B14563E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19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22" y="3504159"/>
            <a:ext cx="11776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КОРОНАВИРУС, ГРИПП И ДРУГИЕ ОРВИ.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ПРАВИЛА ЗАЩИТЫ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86018" name="Picture 2" descr="https://pp.userapi.com/hsioIbh3Ekd_2FhrjhDuKC3-Fq-4Rb3MdohJ6w/f23AwlUJe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60467" cy="3378340"/>
          </a:xfrm>
          <a:prstGeom prst="rect">
            <a:avLst/>
          </a:prstGeom>
          <a:noFill/>
        </p:spPr>
      </p:pic>
      <p:pic>
        <p:nvPicPr>
          <p:cNvPr id="86020" name="Picture 4" descr="https://limfouzel.ru/wp-content/uploads/2018/09/cold-in-the-head-flu-sneeze-male-concept-503584026_5000x340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500" y="1"/>
            <a:ext cx="4727500" cy="2879001"/>
          </a:xfrm>
          <a:prstGeom prst="rect">
            <a:avLst/>
          </a:prstGeom>
          <a:noFill/>
        </p:spPr>
      </p:pic>
      <p:pic>
        <p:nvPicPr>
          <p:cNvPr id="86022" name="Picture 6" descr="https://avatars.mds.yandex.net/get-zen_doc/1879615/pub_5e70d9ff8008524d55ebbac3_5e70dd2ade04135fd16593d1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2739"/>
            <a:ext cx="3364772" cy="2245261"/>
          </a:xfrm>
          <a:prstGeom prst="rect">
            <a:avLst/>
          </a:prstGeom>
          <a:noFill/>
        </p:spPr>
      </p:pic>
      <p:pic>
        <p:nvPicPr>
          <p:cNvPr id="86024" name="Picture 8" descr="https://myrussia.life/upload/post/2020/08/21/13236/gallery/tass-396099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0091" y="5058096"/>
            <a:ext cx="3201909" cy="17999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7MX4Tf-yPFw/XkJQqzEF9NI/AAAAAAABAd4/lJvpNv5LUtQ7r8V5vRszyC7uh_HAeUPTwCLcBGAsYHQ/s1600/coronavir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4673"/>
            <a:ext cx="12173546" cy="50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296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grodno24.com/assets/images/2021/05/kak-otlichit-koronavirus-ot-or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" y="116731"/>
            <a:ext cx="12191039" cy="65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14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524360" y="72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1" y="274320"/>
            <a:ext cx="6400799" cy="61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4400" b="1" i="1">
                <a:solidFill>
                  <a:srgbClr val="4700B8"/>
                </a:solidFill>
                <a:latin typeface="Times New Roman" pitchFamily="18"/>
                <a:ea typeface="SimSun" pitchFamily="2"/>
                <a:cs typeface="SimSun" pitchFamily="2"/>
              </a:rPr>
              <a:t>Вирус герпеса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 contrast="-24000"/>
            <a:alphaModFix/>
          </a:blip>
          <a:srcRect/>
          <a:stretch>
            <a:fillRect/>
          </a:stretch>
        </p:blipFill>
        <p:spPr>
          <a:xfrm>
            <a:off x="3144000" y="1698840"/>
            <a:ext cx="6464520" cy="4421160"/>
          </a:xfrm>
          <a:prstGeom prst="rect">
            <a:avLst/>
          </a:prstGeom>
          <a:noFill/>
          <a:ln w="3240">
            <a:solidFill>
              <a:srgbClr val="000000"/>
            </a:solidFill>
            <a:prstDash val="solid"/>
            <a:miter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2064000" y="540000"/>
            <a:ext cx="2279520" cy="213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84359" y="6237000"/>
            <a:ext cx="8826480" cy="34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i="1">
                <a:solidFill>
                  <a:srgbClr val="99284C"/>
                </a:solidFill>
                <a:latin typeface="Arial" pitchFamily="34"/>
                <a:ea typeface="SimSun" pitchFamily="2"/>
                <a:cs typeface="SimSun" pitchFamily="2"/>
              </a:rPr>
              <a:t>«однажды инфицирован – инфицирован на всю жизнь»</a:t>
            </a:r>
          </a:p>
        </p:txBody>
      </p:sp>
    </p:spTree>
    <p:extLst>
      <p:ext uri="{BB962C8B-B14F-4D97-AF65-F5344CB8AC3E}">
        <p14:creationId xmlns:p14="http://schemas.microsoft.com/office/powerpoint/2010/main" xmlns="" val="134676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6629400" y="836613"/>
            <a:ext cx="4038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9263" fontAlgn="base">
              <a:spcBef>
                <a:spcPts val="475"/>
              </a:spcBef>
              <a:spcAft>
                <a:spcPct val="0"/>
              </a:spcAft>
              <a:buSzPct val="100000"/>
            </a:pPr>
            <a:endParaRPr lang="ru-RU" altLang="ru-RU" sz="1900">
              <a:latin typeface="Calibri" panose="020F0502020204030204" pitchFamily="34" charset="0"/>
            </a:endParaRPr>
          </a:p>
          <a:p>
            <a:pPr defTabSz="449263" fontAlgn="base">
              <a:spcBef>
                <a:spcPts val="475"/>
              </a:spcBef>
              <a:spcAft>
                <a:spcPct val="0"/>
              </a:spcAft>
              <a:buSzPct val="100000"/>
            </a:pPr>
            <a:endParaRPr lang="ru-RU" altLang="ru-RU" sz="1900">
              <a:latin typeface="Calibri" panose="020F050202020403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32" y="1249600"/>
            <a:ext cx="6055468" cy="553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799634" y="1439864"/>
            <a:ext cx="5175115" cy="524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i="1" dirty="0">
                <a:solidFill>
                  <a:srgbClr val="004586"/>
                </a:solidFill>
                <a:latin typeface="Times New Roman" panose="02020603050405020304" pitchFamily="18" charset="0"/>
              </a:rPr>
              <a:t>- адсорбция вируса на клеточной мембране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i="1" dirty="0">
                <a:solidFill>
                  <a:srgbClr val="004586"/>
                </a:solidFill>
                <a:latin typeface="Times New Roman" panose="02020603050405020304" pitchFamily="18" charset="0"/>
              </a:rPr>
              <a:t>и проникновение вируса в клетку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800" b="1" i="1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i="1" dirty="0">
                <a:solidFill>
                  <a:srgbClr val="004586"/>
                </a:solidFill>
                <a:latin typeface="Times New Roman" panose="02020603050405020304" pitchFamily="18" charset="0"/>
              </a:rPr>
              <a:t>- экспрессия и репликация вирусного генома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800" b="1" i="1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i="1" dirty="0">
                <a:solidFill>
                  <a:srgbClr val="004586"/>
                </a:solidFill>
                <a:latin typeface="Times New Roman" panose="02020603050405020304" pitchFamily="18" charset="0"/>
              </a:rPr>
              <a:t>- сборка новых вирионов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800" b="1" i="1" dirty="0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i="1" dirty="0">
                <a:solidFill>
                  <a:srgbClr val="004586"/>
                </a:solidFill>
                <a:latin typeface="Times New Roman" panose="02020603050405020304" pitchFamily="18" charset="0"/>
              </a:rPr>
              <a:t>- выход вирионов из пораженной клетки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415567" y="13800"/>
            <a:ext cx="7308850" cy="1125538"/>
          </a:xfrm>
          <a:prstGeom prst="rect">
            <a:avLst/>
          </a:prstGeom>
          <a:solidFill>
            <a:srgbClr val="045A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414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ЖИЗНЕННЫЙ ЦИКЛ ВИРУСА</a:t>
            </a:r>
          </a:p>
        </p:txBody>
      </p:sp>
    </p:spTree>
    <p:extLst>
      <p:ext uri="{BB962C8B-B14F-4D97-AF65-F5344CB8AC3E}">
        <p14:creationId xmlns:p14="http://schemas.microsoft.com/office/powerpoint/2010/main" xmlns="" val="138614913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mdpi.com/water/water-12-01598/article_deploy/html/images/water-12-01598-g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84" y="1585609"/>
            <a:ext cx="10514739" cy="52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67967" y="166200"/>
            <a:ext cx="7308850" cy="1125538"/>
          </a:xfrm>
          <a:prstGeom prst="rect">
            <a:avLst/>
          </a:prstGeom>
          <a:solidFill>
            <a:srgbClr val="045A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414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ЖИЗНЕННЫЙ ЦИКЛ ВИРУСА</a:t>
            </a:r>
          </a:p>
        </p:txBody>
      </p:sp>
    </p:spTree>
    <p:extLst>
      <p:ext uri="{BB962C8B-B14F-4D97-AF65-F5344CB8AC3E}">
        <p14:creationId xmlns:p14="http://schemas.microsoft.com/office/powerpoint/2010/main" xmlns="" val="37119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848000" y="189000"/>
            <a:ext cx="91440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b="1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Патогенез респираторной инфекции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661481" y="1052640"/>
            <a:ext cx="10875523" cy="5881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>
              <a:spcBef>
                <a:spcPts val="799"/>
              </a:spcBef>
              <a:buSzPts val="955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Первая фаза</a:t>
            </a:r>
          </a:p>
          <a:p>
            <a:pPr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3200" dirty="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3200" dirty="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3200" dirty="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spcBef>
                <a:spcPts val="799"/>
              </a:spcBef>
              <a:buSzPts val="955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Вторая фаза</a:t>
            </a:r>
          </a:p>
          <a:p>
            <a:pPr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3200" dirty="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3200" dirty="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3200" dirty="0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spcBef>
                <a:spcPts val="799"/>
              </a:spcBef>
              <a:buSzPts val="955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Третья фаза</a:t>
            </a:r>
          </a:p>
          <a:p>
            <a:pPr>
              <a:spcBef>
                <a:spcPts val="7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3200" dirty="0">
              <a:solidFill>
                <a:srgbClr val="FF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304674" y="1042380"/>
            <a:ext cx="403200" cy="838080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 gdRefY="" minY="0" maxY="0">
                <a:pos x="f19" y="f20"/>
              </a:ahXY>
              <a:ahXY gdRefX="f2" minX="f13" maxX="f7" gdRefY="f3" minY="f6" maxY="f10">
                <a:pos x="f29" y="f21"/>
              </a:ahXY>
              <a:ahXY gdRefX="" minX="0" maxX="0"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33CCCC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 flipV="1">
            <a:off x="4304674" y="3211290"/>
            <a:ext cx="487440" cy="838080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 gdRefY="" minY="0" maxY="0">
                <a:pos x="f19" y="f20"/>
              </a:ahXY>
              <a:ahXY gdRefX="f2" minX="f13" maxX="f7" gdRefY="f3" minY="f6" maxY="f10">
                <a:pos x="f29" y="f21"/>
              </a:ahXY>
              <a:ahXY gdRefX="" minX="0" maxX="0"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33CCCC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 flipV="1">
            <a:off x="4304674" y="5576008"/>
            <a:ext cx="554040" cy="912959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 gdRefY="" minY="0" maxY="0">
                <a:pos x="f19" y="f20"/>
              </a:ahXY>
              <a:ahXY gdRefX="f2" minX="f13" maxX="f7" gdRefY="f3" minY="f6" maxY="f10">
                <a:pos x="f29" y="f21"/>
              </a:ahXY>
              <a:ahXY gdRefX="" minX="0" maxX="0"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33CCCC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375279" y="2924279"/>
            <a:ext cx="5292720" cy="12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■</a:t>
            </a:r>
            <a:r>
              <a:rPr lang="ru-RU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b="1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Активация факторов неспецифической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   защиты, хемотаксиса и молекул адгезии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b="1">
                <a:solidFill>
                  <a:srgbClr val="FFFFFF"/>
                </a:solidFill>
                <a:latin typeface="Arial" pitchFamily="34"/>
                <a:cs typeface="SimSun" pitchFamily="2"/>
              </a:rPr>
              <a:t>■ </a:t>
            </a: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Инфильтрация слизистой клеточными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   инфильтратами (макрофаги, нейтрофилы)</a:t>
            </a:r>
          </a:p>
        </p:txBody>
      </p:sp>
      <p:sp>
        <p:nvSpPr>
          <p:cNvPr id="8" name="Полилиния 7"/>
          <p:cNvSpPr/>
          <p:nvPr/>
        </p:nvSpPr>
        <p:spPr>
          <a:xfrm rot="10800000" flipV="1">
            <a:off x="5375279" y="4505399"/>
            <a:ext cx="5292361" cy="216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■</a:t>
            </a:r>
            <a:r>
              <a:rPr lang="ru-RU" dirty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Нарушение </a:t>
            </a:r>
            <a:r>
              <a:rPr lang="ru-RU" b="1" dirty="0" err="1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мукоцилиарного</a:t>
            </a:r>
            <a:r>
              <a:rPr lang="ru-RU" b="1" dirty="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 клиренса,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 dirty="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   гиперсекреция вязкой слизи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b="1" dirty="0">
                <a:solidFill>
                  <a:srgbClr val="FFFFFF"/>
                </a:solidFill>
                <a:latin typeface="Arial" pitchFamily="34"/>
                <a:cs typeface="SimSun" pitchFamily="2"/>
              </a:rPr>
              <a:t>■ </a:t>
            </a:r>
            <a:r>
              <a:rPr lang="ru-RU" b="1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Выделение медиаторов воспаления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   (цитокины, протеазы и </a:t>
            </a:r>
            <a:r>
              <a:rPr lang="ru-RU" b="1" dirty="0" err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др</a:t>
            </a:r>
            <a:r>
              <a:rPr lang="ru-RU" b="1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)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b="1" dirty="0">
                <a:solidFill>
                  <a:srgbClr val="FFFFFF"/>
                </a:solidFill>
                <a:latin typeface="Arial" pitchFamily="34"/>
                <a:cs typeface="SimSun" pitchFamily="2"/>
              </a:rPr>
              <a:t>■ </a:t>
            </a:r>
            <a:r>
              <a:rPr lang="ru-RU" b="1" dirty="0" err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Бронхоспазм</a:t>
            </a:r>
            <a:endParaRPr lang="ru-RU" b="1" dirty="0"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b="1" dirty="0">
                <a:solidFill>
                  <a:srgbClr val="FFFFFF"/>
                </a:solidFill>
                <a:latin typeface="Arial" pitchFamily="34"/>
                <a:cs typeface="SimSun" pitchFamily="2"/>
              </a:rPr>
              <a:t>■ </a:t>
            </a:r>
            <a:r>
              <a:rPr lang="ru-RU" b="1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Активация специфического  иммунного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   ответа, в том числе и антиаллергического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b="1" dirty="0"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375279" y="981001"/>
            <a:ext cx="5292720" cy="167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b="1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■ </a:t>
            </a: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Проникновение патогена в дыхательные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   пути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b="1">
                <a:solidFill>
                  <a:srgbClr val="FFFFFF"/>
                </a:solidFill>
                <a:latin typeface="Arial" pitchFamily="34"/>
                <a:cs typeface="SimSun" pitchFamily="2"/>
              </a:rPr>
              <a:t>■ </a:t>
            </a: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Фиксация на поверхности слизистой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   оболочки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b="1">
                <a:solidFill>
                  <a:srgbClr val="FFFFFF"/>
                </a:solidFill>
                <a:latin typeface="Arial" pitchFamily="34"/>
                <a:cs typeface="SimSun" pitchFamily="2"/>
              </a:rPr>
              <a:t>■ </a:t>
            </a: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Репликация и цитопатическое действие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   на  ткани респираторной системы (РС)</a:t>
            </a:r>
          </a:p>
        </p:txBody>
      </p:sp>
    </p:spTree>
    <p:extLst>
      <p:ext uri="{BB962C8B-B14F-4D97-AF65-F5344CB8AC3E}">
        <p14:creationId xmlns:p14="http://schemas.microsoft.com/office/powerpoint/2010/main" xmlns="" val="134908570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205" y="2490282"/>
            <a:ext cx="6942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ПРОФИЛАКТИКА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90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11.stc.all.kpcdn.net/share/i/12/12135924/wr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669" y="1001949"/>
            <a:ext cx="8784076" cy="58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873" y="389106"/>
            <a:ext cx="9935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СПЕЦИФИЧЕСКАЯ ПРОФИЛАКТИКА-ВАКЦИНАЦИЯ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33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381" y="513259"/>
            <a:ext cx="6162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 охвате вакцинацией населения на 95% </a:t>
            </a:r>
          </a:p>
          <a:p>
            <a:r>
              <a:rPr lang="ru-RU" sz="2400" b="1" dirty="0" smtClean="0"/>
              <a:t>формируется иммунная прослойка в 65-70%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723" y="1476017"/>
            <a:ext cx="10940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России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зарегистрировано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уже три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вакцины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от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коронавируса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— «Спутник V» от института им.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Гамалеи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«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ЭпиВакКорона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» от центра вирусологии «Вектор» и «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КовиВак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», разработанная центром им. Чумакова. «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КовиВак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» считается традиционной 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вакциной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созданной непосредственно на основе нового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коронавируса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  <p:pic>
        <p:nvPicPr>
          <p:cNvPr id="28674" name="Picture 2" descr="https://pbs.twimg.com/media/E5JR7Y9WEAgrG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547" y="3146255"/>
            <a:ext cx="5058967" cy="33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https://www.kommunarmelenki.ru/data/images/zdravohranenie/%D0%B2%D0%B0%D0%BA%D1%86%D0%B8%D0%BD%D1%8B_%D1%80%D0%B0%D0%B7%D0%BD%D1%8B%D0%B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30" y="2931217"/>
            <a:ext cx="6946591" cy="3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92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022g.ru/wp-content/uploads/2021/05/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40" y="413129"/>
            <a:ext cx="7914683" cy="45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2022g.ru/wp-content/uploads/2021/05/7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979" y="3751926"/>
            <a:ext cx="4463455" cy="29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2022g.ru/wp-content/uploads/2021/05/8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92" y="3787194"/>
            <a:ext cx="4442163" cy="28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2022g.ru/wp-content/uploads/2021/05/10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687" y="464380"/>
            <a:ext cx="3914738" cy="26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66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375279" y="1117080"/>
            <a:ext cx="4468680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9F9FB">
              <a:alpha val="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algn="just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 i="1">
                <a:solidFill>
                  <a:srgbClr val="0066CC"/>
                </a:solidFill>
                <a:latin typeface="Arial" pitchFamily="34"/>
                <a:ea typeface="SimSun" pitchFamily="2"/>
                <a:cs typeface="SimSun" pitchFamily="2"/>
              </a:rPr>
              <a:t>Осенне-зимняя пора…</a:t>
            </a:r>
          </a:p>
          <a:p>
            <a:pPr algn="just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 i="1">
                <a:solidFill>
                  <a:srgbClr val="0066CC"/>
                </a:solidFill>
                <a:latin typeface="Arial" pitchFamily="34"/>
                <a:ea typeface="SimSun" pitchFamily="2"/>
                <a:cs typeface="SimSun" pitchFamily="2"/>
              </a:rPr>
              <a:t>… пора холодов, дождей, снегов и повышенного риска возникновения</a:t>
            </a:r>
            <a:r>
              <a:rPr lang="ru-RU" b="1">
                <a:solidFill>
                  <a:srgbClr val="0066CC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b="1" i="1">
                <a:solidFill>
                  <a:srgbClr val="0066CC"/>
                </a:solidFill>
                <a:latin typeface="Arial" pitchFamily="34"/>
                <a:ea typeface="SimSun" pitchFamily="2"/>
                <a:cs typeface="SimSun" pitchFamily="2"/>
              </a:rPr>
              <a:t>простудных заболеваний…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28959" y="3240000"/>
            <a:ext cx="8339040" cy="1979640"/>
            <a:chOff x="804959" y="3240000"/>
            <a:chExt cx="8339040" cy="19796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804959" y="3240000"/>
              <a:ext cx="8339040" cy="1401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Полилиния 4"/>
            <p:cNvSpPr/>
            <p:nvPr/>
          </p:nvSpPr>
          <p:spPr>
            <a:xfrm>
              <a:off x="1060560" y="3479760"/>
              <a:ext cx="7823160" cy="1739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algn="ctr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5400" b="1">
                  <a:solidFill>
                    <a:srgbClr val="004586"/>
                  </a:solidFill>
                  <a:latin typeface="Verdana" pitchFamily="34"/>
                  <a:ea typeface="SimSun" pitchFamily="2"/>
                  <a:cs typeface="SimSun" pitchFamily="2"/>
                </a:rPr>
                <a:t>Вирусы и бактерии атакуют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703280" y="598320"/>
            <a:ext cx="2389320" cy="3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6242040"/>
            <a:ext cx="827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Докладчик: </a:t>
            </a:r>
            <a:r>
              <a:rPr lang="ru-RU" sz="3200" b="1" dirty="0" smtClean="0">
                <a:solidFill>
                  <a:srgbClr val="002060"/>
                </a:solidFill>
              </a:rPr>
              <a:t>Котовский</a:t>
            </a:r>
            <a:r>
              <a:rPr lang="ru-RU" sz="3200" dirty="0" smtClean="0">
                <a:solidFill>
                  <a:srgbClr val="002060"/>
                </a:solidFill>
              </a:rPr>
              <a:t> Александр Валерьевич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7529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yslide.ru/documents_7/b90298d978d81c25c9177c3010377c1c/img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671" y="408562"/>
            <a:ext cx="10282137" cy="64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xn----8sbehgcimb3cfabqj3b.xn--p1ai/upload/tmp/fd_tmb/upload/A4-Gigiena_1980x14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672" y="0"/>
            <a:ext cx="9699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43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582" y="4653077"/>
            <a:ext cx="8572230" cy="122195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Спасибо за внимание</a:t>
            </a:r>
            <a:r>
              <a:rPr lang="ru-RU" sz="6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Picture 10" descr="вися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5312" y="840846"/>
            <a:ext cx="10620546" cy="466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o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816" y="3621087"/>
            <a:ext cx="3111129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059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89040" y="785880"/>
            <a:ext cx="8337600" cy="1058760"/>
            <a:chOff x="365040" y="785880"/>
            <a:chExt cx="8337600" cy="10587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365040" y="785880"/>
              <a:ext cx="8337600" cy="1058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олилиния 3"/>
            <p:cNvSpPr/>
            <p:nvPr/>
          </p:nvSpPr>
          <p:spPr>
            <a:xfrm>
              <a:off x="365040" y="785880"/>
              <a:ext cx="8337600" cy="105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2376480" y="1724040"/>
            <a:ext cx="6200640" cy="64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rPr>
              <a:t>Основным источником заражения является грязная вода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703280" y="539640"/>
            <a:ext cx="8964720" cy="29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6467520" y="3629160"/>
            <a:ext cx="3882960" cy="2670120"/>
          </a:xfrm>
          <a:prstGeom prst="rect">
            <a:avLst/>
          </a:prstGeom>
          <a:blipFill>
            <a:blip r:embed="rId6"/>
            <a:tile/>
          </a:blipFill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2233561" y="3614759"/>
            <a:ext cx="3830759" cy="2685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83144" y="2429879"/>
            <a:ext cx="1553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КОВИД!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144" y="2911291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ОРВИ!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1840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970039" y="90360"/>
            <a:ext cx="7815240" cy="164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5720" tIns="45720" rIns="45720" bIns="4572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4600" b="1">
                <a:solidFill>
                  <a:srgbClr val="000000"/>
                </a:solidFill>
                <a:latin typeface="Franklin Gothic Book" pitchFamily="34"/>
                <a:ea typeface="SimSun" pitchFamily="2"/>
                <a:cs typeface="SimSun" pitchFamily="2"/>
              </a:rPr>
              <a:t> </a:t>
            </a:r>
            <a:r>
              <a:rPr lang="ru-RU" sz="3200" b="1">
                <a:solidFill>
                  <a:srgbClr val="280099"/>
                </a:solidFill>
                <a:latin typeface="Franklin Gothic Book" pitchFamily="34"/>
                <a:ea typeface="SimSun" pitchFamily="2"/>
                <a:cs typeface="SimSun" pitchFamily="2"/>
              </a:rPr>
              <a:t>Заболеть рискует каждый!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606521" y="1619280"/>
            <a:ext cx="7558199" cy="108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19040" indent="-370080" algn="ctr">
              <a:spcBef>
                <a:spcPts val="748"/>
              </a:spcBef>
              <a:tabLst>
                <a:tab pos="419040" algn="l"/>
                <a:tab pos="867959" algn="l"/>
                <a:tab pos="1317239" algn="l"/>
                <a:tab pos="1766520" algn="l"/>
                <a:tab pos="2215800" algn="l"/>
                <a:tab pos="2665080" algn="l"/>
                <a:tab pos="3114360" algn="l"/>
                <a:tab pos="3563640" algn="l"/>
                <a:tab pos="4012920" algn="l"/>
                <a:tab pos="4462199" algn="l"/>
                <a:tab pos="4911480" algn="l"/>
                <a:tab pos="5360759" algn="l"/>
                <a:tab pos="5810040" algn="l"/>
                <a:tab pos="6259320" algn="l"/>
                <a:tab pos="6708600" algn="l"/>
                <a:tab pos="7157880" algn="l"/>
                <a:tab pos="7607160" algn="l"/>
                <a:tab pos="8056440" algn="l"/>
                <a:tab pos="8505719" algn="l"/>
                <a:tab pos="8955000" algn="l"/>
                <a:tab pos="9404280" algn="l"/>
              </a:tabLst>
            </a:pPr>
            <a:r>
              <a:rPr lang="ru-RU" sz="2800">
                <a:solidFill>
                  <a:srgbClr val="2300DC"/>
                </a:solidFill>
                <a:latin typeface="Arial" pitchFamily="34"/>
                <a:ea typeface="SimSun" pitchFamily="2"/>
                <a:cs typeface="SimSun" pitchFamily="2"/>
              </a:rPr>
              <a:t>В России каждый год 30 млн. заболевших</a:t>
            </a:r>
          </a:p>
          <a:p>
            <a:pPr marL="419040" indent="-370080" algn="ctr">
              <a:spcBef>
                <a:spcPts val="748"/>
              </a:spcBef>
              <a:tabLst>
                <a:tab pos="419040" algn="l"/>
                <a:tab pos="867959" algn="l"/>
                <a:tab pos="1317239" algn="l"/>
                <a:tab pos="1766520" algn="l"/>
                <a:tab pos="2215800" algn="l"/>
                <a:tab pos="2665080" algn="l"/>
                <a:tab pos="3114360" algn="l"/>
                <a:tab pos="3563640" algn="l"/>
                <a:tab pos="4012920" algn="l"/>
                <a:tab pos="4462199" algn="l"/>
                <a:tab pos="4911480" algn="l"/>
                <a:tab pos="5360759" algn="l"/>
                <a:tab pos="5810040" algn="l"/>
                <a:tab pos="6259320" algn="l"/>
                <a:tab pos="6708600" algn="l"/>
                <a:tab pos="7157880" algn="l"/>
                <a:tab pos="7607160" algn="l"/>
                <a:tab pos="8056440" algn="l"/>
                <a:tab pos="8505719" algn="l"/>
                <a:tab pos="8955000" algn="l"/>
                <a:tab pos="9404280" algn="l"/>
              </a:tabLst>
            </a:pPr>
            <a:endParaRPr lang="ru-RU" sz="2800">
              <a:solidFill>
                <a:srgbClr val="2300DC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419040" indent="-370080" algn="ctr">
              <a:lnSpc>
                <a:spcPct val="30000"/>
              </a:lnSpc>
              <a:spcBef>
                <a:spcPts val="748"/>
              </a:spcBef>
              <a:tabLst>
                <a:tab pos="419040" algn="l"/>
                <a:tab pos="867959" algn="l"/>
                <a:tab pos="1317239" algn="l"/>
                <a:tab pos="1766520" algn="l"/>
                <a:tab pos="2215800" algn="l"/>
                <a:tab pos="2665080" algn="l"/>
                <a:tab pos="3114360" algn="l"/>
                <a:tab pos="3563640" algn="l"/>
                <a:tab pos="4012920" algn="l"/>
                <a:tab pos="4462199" algn="l"/>
                <a:tab pos="4911480" algn="l"/>
                <a:tab pos="5360759" algn="l"/>
                <a:tab pos="5810040" algn="l"/>
                <a:tab pos="6259320" algn="l"/>
                <a:tab pos="6708600" algn="l"/>
                <a:tab pos="7157880" algn="l"/>
                <a:tab pos="7607160" algn="l"/>
                <a:tab pos="8056440" algn="l"/>
                <a:tab pos="8505719" algn="l"/>
                <a:tab pos="8955000" algn="l"/>
                <a:tab pos="9404280" algn="l"/>
              </a:tabLst>
            </a:pPr>
            <a:r>
              <a:rPr lang="ru-RU" sz="2800">
                <a:solidFill>
                  <a:srgbClr val="2300DC"/>
                </a:solidFill>
                <a:latin typeface="Arial" pitchFamily="34"/>
                <a:ea typeface="SimSun" pitchFamily="2"/>
                <a:cs typeface="SimSun" pitchFamily="2"/>
              </a:rPr>
              <a:t> гриппом и  другими ОРВИ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267040" y="6499081"/>
            <a:ext cx="8796240" cy="520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6800" rIns="90000" bIns="46800" anchor="t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400">
              <a:solidFill>
                <a:srgbClr val="646B86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400">
              <a:solidFill>
                <a:srgbClr val="646B86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32120" y="5505480"/>
            <a:ext cx="2154240" cy="642960"/>
            <a:chOff x="708120" y="5505480"/>
            <a:chExt cx="2154240" cy="642960"/>
          </a:xfrm>
        </p:grpSpPr>
        <p:sp>
          <p:nvSpPr>
            <p:cNvPr id="6" name="Полилиния 5"/>
            <p:cNvSpPr/>
            <p:nvPr/>
          </p:nvSpPr>
          <p:spPr>
            <a:xfrm>
              <a:off x="708120" y="5505480"/>
              <a:ext cx="2154240" cy="642960"/>
            </a:xfrm>
            <a:custGeom>
              <a:avLst>
                <a:gd name="f0" fmla="val 53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8120" y="5505480"/>
              <a:ext cx="2154240" cy="642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algn="ctr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b="1">
                  <a:solidFill>
                    <a:srgbClr val="2300DC"/>
                  </a:solidFill>
                  <a:latin typeface="Arial" pitchFamily="34"/>
                  <a:ea typeface="SimSun" pitchFamily="2"/>
                  <a:cs typeface="SimSun" pitchFamily="2"/>
                </a:rPr>
                <a:t>Каждый десятый взрослый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083560" y="5351400"/>
            <a:ext cx="2422440" cy="917640"/>
            <a:chOff x="6559560" y="5351400"/>
            <a:chExt cx="2422440" cy="917640"/>
          </a:xfrm>
        </p:grpSpPr>
        <p:sp>
          <p:nvSpPr>
            <p:cNvPr id="9" name="Полилиния 8"/>
            <p:cNvSpPr/>
            <p:nvPr/>
          </p:nvSpPr>
          <p:spPr>
            <a:xfrm>
              <a:off x="6559560" y="5351400"/>
              <a:ext cx="2422440" cy="917640"/>
            </a:xfrm>
            <a:custGeom>
              <a:avLst>
                <a:gd name="f0" fmla="val 37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559560" y="5351400"/>
              <a:ext cx="2422440" cy="917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algn="ctr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b="1" dirty="0">
                  <a:solidFill>
                    <a:srgbClr val="2300DC"/>
                  </a:solidFill>
                  <a:latin typeface="Arial" pitchFamily="34"/>
                  <a:ea typeface="SimSun" pitchFamily="2"/>
                  <a:cs typeface="SimSun" pitchFamily="2"/>
                </a:rPr>
                <a:t>10</a:t>
              </a:r>
              <a:r>
                <a:rPr lang="ru-RU" b="1" dirty="0">
                  <a:solidFill>
                    <a:srgbClr val="2300DC"/>
                  </a:solidFill>
                  <a:latin typeface="Arial" pitchFamily="34"/>
                  <a:ea typeface="SimSun" pitchFamily="2"/>
                  <a:cs typeface="SimSun" pitchFamily="2"/>
                </a:rPr>
                <a:t> </a:t>
              </a:r>
              <a:r>
                <a:rPr lang="en-US" b="1" dirty="0">
                  <a:solidFill>
                    <a:srgbClr val="2300DC"/>
                  </a:solidFill>
                  <a:latin typeface="Arial" pitchFamily="34"/>
                  <a:ea typeface="SimSun" pitchFamily="2"/>
                  <a:cs typeface="SimSun" pitchFamily="2"/>
                </a:rPr>
                <a:t>-40</a:t>
              </a:r>
              <a:r>
                <a:rPr lang="ru-RU" b="1" dirty="0">
                  <a:solidFill>
                    <a:srgbClr val="2300DC"/>
                  </a:solidFill>
                  <a:latin typeface="Arial" pitchFamily="34"/>
                  <a:ea typeface="SimSun" pitchFamily="2"/>
                  <a:cs typeface="SimSun" pitchFamily="2"/>
                </a:rPr>
                <a:t> тыс.</a:t>
              </a:r>
              <a:r>
                <a:rPr lang="en-US" b="1" dirty="0">
                  <a:solidFill>
                    <a:srgbClr val="2300DC"/>
                  </a:solidFill>
                  <a:latin typeface="Arial" pitchFamily="34"/>
                  <a:ea typeface="SimSun" pitchFamily="2"/>
                  <a:cs typeface="SimSun" pitchFamily="2"/>
                </a:rPr>
                <a:t> </a:t>
              </a:r>
              <a:r>
                <a:rPr lang="ru-RU" b="1" dirty="0">
                  <a:solidFill>
                    <a:srgbClr val="2300DC"/>
                  </a:solidFill>
                  <a:latin typeface="Arial" pitchFamily="34"/>
                  <a:ea typeface="SimSun" pitchFamily="2"/>
                  <a:cs typeface="SimSun" pitchFamily="2"/>
                </a:rPr>
                <a:t>смертельных случаев в США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/>
          <a:stretch>
            <a:fillRect/>
          </a:stretch>
        </p:blipFill>
        <p:spPr>
          <a:xfrm>
            <a:off x="1920720" y="2816280"/>
            <a:ext cx="8210880" cy="2346120"/>
          </a:xfrm>
          <a:prstGeom prst="rect">
            <a:avLst/>
          </a:prstGeom>
          <a:noFill/>
          <a:ln w="12600">
            <a:solidFill>
              <a:srgbClr val="694F07"/>
            </a:solidFill>
            <a:prstDash val="solid"/>
            <a:miter/>
          </a:ln>
        </p:spPr>
      </p:pic>
      <p:sp>
        <p:nvSpPr>
          <p:cNvPr id="12" name="Полилиния 11"/>
          <p:cNvSpPr/>
          <p:nvPr/>
        </p:nvSpPr>
        <p:spPr>
          <a:xfrm>
            <a:off x="5124360" y="5376960"/>
            <a:ext cx="2154240" cy="91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algn="ctr">
              <a:spcBef>
                <a:spcPts val="1123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>
                <a:solidFill>
                  <a:srgbClr val="2323DC"/>
                </a:solidFill>
                <a:latin typeface="Arial" pitchFamily="34"/>
                <a:ea typeface="SimSun" pitchFamily="2"/>
                <a:cs typeface="SimSun" pitchFamily="2"/>
              </a:rPr>
              <a:t>Каждый третий ребёнок</a:t>
            </a: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2019360" y="1397160"/>
            <a:ext cx="8566200" cy="144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776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133480" y="436679"/>
            <a:ext cx="8534520" cy="76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4400" b="1" i="1"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ОРЗ – ключевые положения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703280" y="1341360"/>
            <a:ext cx="8610840" cy="4961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>
              <a:lnSpc>
                <a:spcPct val="80000"/>
              </a:lnSpc>
              <a:buSzPts val="1498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800" b="1" dirty="0">
                <a:solidFill>
                  <a:srgbClr val="004586"/>
                </a:solidFill>
                <a:latin typeface="Arial" pitchFamily="34"/>
                <a:ea typeface="SimSun" pitchFamily="2"/>
                <a:cs typeface="SimSun" pitchFamily="2"/>
              </a:rPr>
              <a:t>Острые респираторные инфекции верхних дыхательных путей (J00–J06, МКБ-10) характеризуются </a:t>
            </a:r>
            <a:r>
              <a:rPr lang="ru-RU" sz="2800" b="1" dirty="0" err="1">
                <a:solidFill>
                  <a:srgbClr val="004586"/>
                </a:solidFill>
                <a:latin typeface="Arial" pitchFamily="34"/>
                <a:ea typeface="SimSun" pitchFamily="2"/>
                <a:cs typeface="SimSun" pitchFamily="2"/>
              </a:rPr>
              <a:t>полиэтиологичностью</a:t>
            </a:r>
            <a:r>
              <a:rPr lang="ru-RU" sz="2800" b="1" dirty="0">
                <a:solidFill>
                  <a:srgbClr val="004586"/>
                </a:solidFill>
                <a:latin typeface="Arial" pitchFamily="34"/>
                <a:ea typeface="SimSun" pitchFamily="2"/>
                <a:cs typeface="SimSun" pitchFamily="2"/>
              </a:rPr>
              <a:t> и сходством клинических проявлений при широком диапазоне тяжести течения и локализации поражения респираторного тракта</a:t>
            </a:r>
          </a:p>
          <a:p>
            <a:pPr>
              <a:lnSpc>
                <a:spcPct val="80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800" b="1" dirty="0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  <a:p>
            <a:pPr>
              <a:lnSpc>
                <a:spcPct val="80000"/>
              </a:lnSpc>
              <a:buSzPts val="1498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800" b="1" dirty="0">
                <a:solidFill>
                  <a:srgbClr val="004586"/>
                </a:solidFill>
                <a:latin typeface="Arial" pitchFamily="34"/>
                <a:ea typeface="SimSun" pitchFamily="2"/>
                <a:cs typeface="SimSun" pitchFamily="2"/>
              </a:rPr>
              <a:t>Выделяют ОРЗ/ВДП (ринит, синусит, фарингит, тонзиллит, отит) и</a:t>
            </a:r>
          </a:p>
          <a:p>
            <a:pPr>
              <a:lnSpc>
                <a:spcPct val="80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1" dirty="0">
                <a:solidFill>
                  <a:srgbClr val="004586"/>
                </a:solidFill>
                <a:latin typeface="Arial" pitchFamily="34"/>
                <a:ea typeface="SimSun" pitchFamily="2"/>
                <a:cs typeface="SimSun" pitchFamily="2"/>
              </a:rPr>
              <a:t>    ОРЗ/НДП (ларингит, трахеит, бронхит, пневмония)</a:t>
            </a:r>
          </a:p>
          <a:p>
            <a:pPr>
              <a:lnSpc>
                <a:spcPct val="80000"/>
              </a:lnSpc>
              <a:spcBef>
                <a:spcPts val="697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800" b="1" dirty="0">
              <a:solidFill>
                <a:srgbClr val="004586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30920" y="5828940"/>
            <a:ext cx="804204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1" i="1" dirty="0" err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common</a:t>
            </a:r>
            <a:r>
              <a:rPr lang="ru-RU" sz="2800" b="1" i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cold</a:t>
            </a:r>
            <a:r>
              <a:rPr lang="ru-RU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 - острый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назофарингит</a:t>
            </a:r>
            <a:endParaRPr lang="ru-RU" sz="2800" b="1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SimSun" pitchFamily="2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(</a:t>
            </a:r>
            <a:r>
              <a:rPr lang="ru-RU" sz="2800" b="1" dirty="0" err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Dorland's</a:t>
            </a:r>
            <a:r>
              <a:rPr lang="ru-RU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Illustrated</a:t>
            </a:r>
            <a:r>
              <a:rPr lang="ru-RU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Medical</a:t>
            </a:r>
            <a:r>
              <a:rPr lang="ru-RU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Dictionary</a:t>
            </a:r>
            <a:r>
              <a:rPr lang="ru-RU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SimSun" pitchFamily="2"/>
              </a:rPr>
              <a:t>, 2008)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6069" y="3232799"/>
            <a:ext cx="296386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375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882920" y="404640"/>
            <a:ext cx="878508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200" b="1" dirty="0"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Наиболее часто ОРЗ болеют дети раннего возраста. Чем это обусловлено?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496111" y="1452881"/>
            <a:ext cx="11206263" cy="526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indent="18072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1" dirty="0">
              <a:solidFill>
                <a:srgbClr val="000000"/>
              </a:solidFill>
              <a:ea typeface="SimSun" pitchFamily="2"/>
              <a:cs typeface="SimSun" pitchFamily="2"/>
            </a:endParaRPr>
          </a:p>
          <a:p>
            <a:pPr>
              <a:buSzPts val="1506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dirty="0">
                <a:solidFill>
                  <a:srgbClr val="000000"/>
                </a:solidFill>
                <a:ea typeface="SimSun" pitchFamily="2"/>
                <a:cs typeface="SimSun" pitchFamily="2"/>
              </a:rPr>
              <a:t> </a:t>
            </a:r>
            <a:r>
              <a:rPr lang="ru-RU" sz="2400" b="1" i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Гортань</a:t>
            </a:r>
            <a:r>
              <a:rPr lang="ru-RU" sz="2400" b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 </a:t>
            </a:r>
            <a:r>
              <a:rPr lang="ru-RU" sz="2400" b="1" dirty="0">
                <a:solidFill>
                  <a:srgbClr val="004586"/>
                </a:solidFill>
                <a:ea typeface="SimSun" pitchFamily="2"/>
                <a:cs typeface="SimSun" pitchFamily="2"/>
              </a:rPr>
              <a:t>у детей имеет воронкообразную форму, относительно узкая, её хрящи нежны и податливы.</a:t>
            </a:r>
          </a:p>
          <a:p>
            <a:pPr indent="18072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1" dirty="0">
              <a:solidFill>
                <a:srgbClr val="004586"/>
              </a:solidFill>
              <a:ea typeface="SimSun" pitchFamily="2"/>
              <a:cs typeface="SimSun" pitchFamily="2"/>
            </a:endParaRPr>
          </a:p>
          <a:p>
            <a:pPr>
              <a:buSzPts val="1506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dirty="0">
                <a:solidFill>
                  <a:srgbClr val="004586"/>
                </a:solidFill>
                <a:ea typeface="SimSun" pitchFamily="2"/>
                <a:cs typeface="SimSun" pitchFamily="2"/>
              </a:rPr>
              <a:t> </a:t>
            </a:r>
            <a:r>
              <a:rPr lang="ru-RU" sz="2400" b="1" i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Слизистая оболочка</a:t>
            </a:r>
            <a:r>
              <a:rPr lang="ru-RU" sz="2400" b="1" dirty="0">
                <a:solidFill>
                  <a:srgbClr val="004586"/>
                </a:solidFill>
                <a:ea typeface="SimSun" pitchFamily="2"/>
                <a:cs typeface="SimSun" pitchFamily="2"/>
              </a:rPr>
              <a:t> нежная, богато </a:t>
            </a:r>
            <a:r>
              <a:rPr lang="ru-RU" sz="2400" b="1" dirty="0" err="1">
                <a:solidFill>
                  <a:srgbClr val="004586"/>
                </a:solidFill>
                <a:ea typeface="SimSun" pitchFamily="2"/>
                <a:cs typeface="SimSun" pitchFamily="2"/>
              </a:rPr>
              <a:t>васкуляризована</a:t>
            </a:r>
            <a:endParaRPr lang="ru-RU" sz="2400" b="1" dirty="0">
              <a:solidFill>
                <a:srgbClr val="004586"/>
              </a:solidFill>
              <a:ea typeface="SimSun" pitchFamily="2"/>
              <a:cs typeface="SimSun" pitchFamily="2"/>
            </a:endParaRPr>
          </a:p>
          <a:p>
            <a:pPr indent="18072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1" dirty="0">
              <a:solidFill>
                <a:srgbClr val="004586"/>
              </a:solidFill>
              <a:ea typeface="SimSun" pitchFamily="2"/>
              <a:cs typeface="SimSun" pitchFamily="2"/>
            </a:endParaRPr>
          </a:p>
          <a:p>
            <a:pPr>
              <a:buSzPts val="1506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dirty="0">
                <a:solidFill>
                  <a:srgbClr val="004586"/>
                </a:solidFill>
                <a:ea typeface="SimSun" pitchFamily="2"/>
                <a:cs typeface="SimSun" pitchFamily="2"/>
              </a:rPr>
              <a:t> </a:t>
            </a:r>
            <a:r>
              <a:rPr lang="ru-RU" sz="2400" b="1" i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Грудная клетка</a:t>
            </a:r>
            <a:r>
              <a:rPr lang="ru-RU" sz="2400" b="1" dirty="0">
                <a:solidFill>
                  <a:srgbClr val="004586"/>
                </a:solidFill>
                <a:ea typeface="SimSun" pitchFamily="2"/>
                <a:cs typeface="SimSun" pitchFamily="2"/>
              </a:rPr>
              <a:t> находится как бы в состоянии вдоха + слабость дыхательной мускулатуры → малые экскурсии грудной клетки и поверхностный характер дыхания.</a:t>
            </a:r>
          </a:p>
          <a:p>
            <a:pPr indent="18072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400" b="1" dirty="0">
              <a:solidFill>
                <a:srgbClr val="004586"/>
              </a:solidFill>
              <a:ea typeface="SimSun" pitchFamily="2"/>
              <a:cs typeface="SimSun" pitchFamily="2"/>
            </a:endParaRPr>
          </a:p>
          <a:p>
            <a:pPr>
              <a:buSzPts val="1506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 </a:t>
            </a:r>
            <a:r>
              <a:rPr lang="ru-RU" sz="2400" b="1" i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Носовые ходы</a:t>
            </a:r>
            <a:r>
              <a:rPr lang="ru-RU" sz="2400" b="1" i="1" dirty="0">
                <a:solidFill>
                  <a:srgbClr val="004586"/>
                </a:solidFill>
                <a:ea typeface="SimSun" pitchFamily="2"/>
                <a:cs typeface="SimSun" pitchFamily="2"/>
              </a:rPr>
              <a:t> узкие</a:t>
            </a:r>
            <a:r>
              <a:rPr lang="ru-RU" sz="2400" b="1" dirty="0">
                <a:solidFill>
                  <a:srgbClr val="004586"/>
                </a:solidFill>
                <a:ea typeface="SimSun" pitchFamily="2"/>
                <a:cs typeface="SimSun" pitchFamily="2"/>
              </a:rPr>
              <a:t>, нижний носовой ход формируется к 4 годам, раковины толстые.</a:t>
            </a:r>
          </a:p>
          <a:p>
            <a:pPr>
              <a:buSzPts val="1506"/>
              <a:buBlip>
                <a:blip r:embed="rId3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 </a:t>
            </a:r>
            <a:r>
              <a:rPr lang="ru-RU" sz="2400" b="1" i="1" u="sng" dirty="0">
                <a:solidFill>
                  <a:srgbClr val="004586"/>
                </a:solidFill>
                <a:ea typeface="SimSun" pitchFamily="2"/>
                <a:cs typeface="SimSun" pitchFamily="2"/>
              </a:rPr>
              <a:t>Лёгкие</a:t>
            </a:r>
            <a:r>
              <a:rPr lang="ru-RU" sz="2400" b="1" dirty="0">
                <a:solidFill>
                  <a:srgbClr val="004586"/>
                </a:solidFill>
                <a:ea typeface="SimSun" pitchFamily="2"/>
                <a:cs typeface="SimSun" pitchFamily="2"/>
              </a:rPr>
              <a:t> богаты соединительной тканью, эластичная ткань развита слабо → они менее воздушны и более полнокровны → обструкция и ателектазы</a:t>
            </a:r>
          </a:p>
        </p:txBody>
      </p:sp>
    </p:spTree>
    <p:extLst>
      <p:ext uri="{BB962C8B-B14F-4D97-AF65-F5344CB8AC3E}">
        <p14:creationId xmlns:p14="http://schemas.microsoft.com/office/powerpoint/2010/main" xmlns="" val="29526368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884359" y="360360"/>
            <a:ext cx="8640720" cy="107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600" b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ЭТИОЛОГИЯ</a:t>
            </a:r>
            <a:r>
              <a:rPr lang="en-US" sz="2600" b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600" b="1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РЕСПИРАТОРНЫХ ЗАБОЛЕВАНИЙ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447472" y="1535400"/>
            <a:ext cx="11439728" cy="532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39480" indent="-334800">
              <a:lnSpc>
                <a:spcPct val="80000"/>
              </a:lnSpc>
              <a:spcBef>
                <a:spcPts val="697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r>
              <a:rPr lang="ru-RU" sz="2800" b="1" dirty="0">
                <a:solidFill>
                  <a:srgbClr val="00458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1.ВИРУСНАЯ</a:t>
            </a: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500" dirty="0">
                <a:solidFill>
                  <a:srgbClr val="FFFF00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Грипп А, В, С</a:t>
            </a: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 </a:t>
            </a:r>
            <a:r>
              <a:rPr lang="ru-RU" sz="2100" b="1" dirty="0" err="1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Парагрипп</a:t>
            </a:r>
            <a:endParaRPr lang="ru-RU" sz="2100" b="1" dirty="0">
              <a:solidFill>
                <a:srgbClr val="FF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 Аденовирусная инфекция</a:t>
            </a: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 РС – инфекция</a:t>
            </a: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 Риновирусная инфекция</a:t>
            </a:r>
          </a:p>
          <a:p>
            <a:pPr marL="339480" indent="-334800">
              <a:lnSpc>
                <a:spcPct val="80000"/>
              </a:lnSpc>
              <a:spcBef>
                <a:spcPts val="524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                    </a:t>
            </a:r>
          </a:p>
          <a:p>
            <a:pPr marL="339480" indent="-334800">
              <a:lnSpc>
                <a:spcPct val="80000"/>
              </a:lnSpc>
              <a:spcBef>
                <a:spcPts val="524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r>
              <a:rPr lang="ru-RU" sz="2100" b="1" dirty="0">
                <a:solidFill>
                  <a:srgbClr val="000080"/>
                </a:solidFill>
                <a:latin typeface="Times New Roman" pitchFamily="18"/>
                <a:ea typeface="Arial Unicode MS" pitchFamily="2"/>
                <a:cs typeface="Arial Unicode MS" pitchFamily="2"/>
              </a:rPr>
              <a:t>   </a:t>
            </a:r>
            <a:r>
              <a:rPr lang="ru-RU" sz="2800" b="1" dirty="0">
                <a:solidFill>
                  <a:srgbClr val="00458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2. ХЛАМИДИЙНАЯ И МИКОПЛАЗМЕННАЯ</a:t>
            </a:r>
          </a:p>
          <a:p>
            <a:pPr marL="339480" indent="-334800">
              <a:lnSpc>
                <a:spcPct val="80000"/>
              </a:lnSpc>
              <a:spcBef>
                <a:spcPts val="524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r>
              <a:rPr lang="ru-RU" sz="2800" b="1" dirty="0">
                <a:solidFill>
                  <a:srgbClr val="00458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 ИНФЕКЦИИ</a:t>
            </a:r>
          </a:p>
          <a:p>
            <a:pPr marL="339480" indent="-334800">
              <a:lnSpc>
                <a:spcPct val="80000"/>
              </a:lnSpc>
              <a:spcBef>
                <a:spcPts val="298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endParaRPr lang="ru-RU" sz="1200" b="1" dirty="0">
              <a:solidFill>
                <a:srgbClr val="004586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39480" indent="-334800" algn="ctr">
              <a:lnSpc>
                <a:spcPct val="80000"/>
              </a:lnSpc>
              <a:spcBef>
                <a:spcPts val="697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endParaRPr lang="ru-RU" sz="2800" b="1" dirty="0">
              <a:solidFill>
                <a:srgbClr val="443784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  <a:p>
            <a:pPr marL="339480" indent="-334800">
              <a:lnSpc>
                <a:spcPct val="80000"/>
              </a:lnSpc>
              <a:spcBef>
                <a:spcPts val="697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r>
              <a:rPr lang="ru-RU" sz="2800" b="1" dirty="0">
                <a:solidFill>
                  <a:srgbClr val="00458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3.БАКТЕРИАЛЬНАЯ</a:t>
            </a: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500" dirty="0">
                <a:solidFill>
                  <a:srgbClr val="000000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Пневмококк</a:t>
            </a: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Гемофилюс</a:t>
            </a: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инфлюенция</a:t>
            </a: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тип B</a:t>
            </a:r>
          </a:p>
          <a:p>
            <a:pPr>
              <a:lnSpc>
                <a:spcPct val="80000"/>
              </a:lnSpc>
              <a:spcBef>
                <a:spcPts val="524"/>
              </a:spcBef>
              <a:buClr>
                <a:srgbClr val="4B2684"/>
              </a:buClr>
              <a:buSzPct val="75000"/>
              <a:buFont typeface="Wingdings" pitchFamily="2"/>
              <a:buChar char="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Стафилококк и др.</a:t>
            </a:r>
          </a:p>
          <a:p>
            <a:pPr marL="339480" indent="-334800">
              <a:lnSpc>
                <a:spcPct val="80000"/>
              </a:lnSpc>
              <a:spcBef>
                <a:spcPts val="323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endParaRPr lang="ru-RU" sz="1300" b="1" dirty="0">
              <a:solidFill>
                <a:srgbClr val="FF0000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39480" indent="-334800">
              <a:lnSpc>
                <a:spcPct val="80000"/>
              </a:lnSpc>
              <a:spcBef>
                <a:spcPts val="524"/>
              </a:spcBef>
              <a:tabLst>
                <a:tab pos="339480" algn="l"/>
                <a:tab pos="788399" algn="l"/>
                <a:tab pos="1237679" algn="l"/>
                <a:tab pos="1686960" algn="l"/>
                <a:tab pos="2136240" algn="l"/>
                <a:tab pos="2585520" algn="l"/>
                <a:tab pos="3034800" algn="l"/>
                <a:tab pos="3484080" algn="l"/>
                <a:tab pos="3933360" algn="l"/>
                <a:tab pos="4382639" algn="l"/>
                <a:tab pos="4831920" algn="l"/>
                <a:tab pos="5281199" algn="l"/>
                <a:tab pos="5730480" algn="l"/>
                <a:tab pos="6179760" algn="l"/>
                <a:tab pos="6629040" algn="l"/>
                <a:tab pos="7078320" algn="l"/>
                <a:tab pos="7527600" algn="l"/>
                <a:tab pos="7976880" algn="l"/>
                <a:tab pos="8426159" algn="l"/>
                <a:tab pos="8875440" algn="l"/>
                <a:tab pos="9324720" algn="l"/>
              </a:tabLst>
            </a:pPr>
            <a:r>
              <a:rPr lang="ru-RU" sz="2100" b="1" dirty="0">
                <a:solidFill>
                  <a:srgbClr val="FF0000"/>
                </a:solidFill>
                <a:latin typeface="Arial" pitchFamily="34"/>
                <a:ea typeface="SimSun" pitchFamily="2"/>
                <a:cs typeface="SimSun" pitchFamily="2"/>
              </a:rPr>
              <a:t>        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8364360" y="1988999"/>
            <a:ext cx="1116360" cy="143064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X="" minX="0" maxX="0" gdRefY="f0" minY="f7" maxY="f11">
                <a:pos x="f25" y="f26"/>
              </a:ahXY>
              <a:ahXY gdRefX="" minX="0" maxX="0"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9360">
            <a:solidFill>
              <a:srgbClr val="00008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>
              <a:solidFill>
                <a:srgbClr val="000000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9437160" y="2340000"/>
            <a:ext cx="1244549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>
                <a:solidFill>
                  <a:srgbClr val="00458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85-90%</a:t>
            </a:r>
          </a:p>
        </p:txBody>
      </p:sp>
      <p:pic>
        <p:nvPicPr>
          <p:cNvPr id="6" name="Рисунок 2" descr="Врач картин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0187" y="4146770"/>
            <a:ext cx="2911814" cy="26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69187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583659" y="4060971"/>
            <a:ext cx="11400817" cy="26798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Основные бактериальные патогены респираторной инфекции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- 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гемолитический стрептококк (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Streptococcus</a:t>
            </a:r>
            <a:r>
              <a:rPr lang="ru-RU" sz="2400" b="1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 </a:t>
            </a:r>
            <a:r>
              <a:rPr lang="ru-RU" sz="2400" b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β</a:t>
            </a:r>
            <a:r>
              <a:rPr lang="ru-RU" sz="2400" b="1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-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haemoliticus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)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и </a:t>
            </a:r>
            <a:r>
              <a:rPr lang="ru-RU" sz="2400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пиогенный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(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Streptococcus</a:t>
            </a:r>
            <a:r>
              <a:rPr lang="ru-RU" sz="2400" b="1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piogenes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)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стрептококк - возбудители тонзиллита,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US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- 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гемофильная палочка (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Haemophilus</a:t>
            </a:r>
            <a:r>
              <a:rPr lang="ru-RU" sz="2400" b="1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influenazae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)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  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и </a:t>
            </a:r>
            <a:r>
              <a:rPr lang="ru-RU" sz="2400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моракселла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(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Moraxella</a:t>
            </a:r>
            <a:r>
              <a:rPr lang="ru-RU" sz="2400" b="1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cattaralis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 )</a:t>
            </a:r>
            <a:r>
              <a:rPr lang="en-US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- возбудители синусита и отита,</a:t>
            </a:r>
          </a:p>
          <a:p>
            <a:pPr>
              <a:buClr>
                <a:srgbClr val="19194D"/>
              </a:buClr>
              <a:buSzPct val="100000"/>
              <a:buFont typeface="Arial" pitchFamily="34"/>
              <a:buChar char="-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пневмококки 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(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Streptococcus</a:t>
            </a:r>
            <a:r>
              <a:rPr lang="ru-RU" sz="2400" b="1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pneumoniae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 ) и гемофильная палочка 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(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Haemophilus</a:t>
            </a:r>
            <a:r>
              <a:rPr lang="ru-RU" sz="2400" b="1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ru-RU" sz="2400" b="1" i="1" dirty="0" err="1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influenazae</a:t>
            </a:r>
            <a:r>
              <a:rPr lang="ru-RU" sz="2400" i="1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)</a:t>
            </a:r>
            <a:r>
              <a:rPr lang="ru-RU" sz="2400" dirty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 - возбудители пневмоний</a:t>
            </a:r>
            <a:r>
              <a:rPr lang="ru-RU" sz="2400" dirty="0" smtClean="0">
                <a:solidFill>
                  <a:srgbClr val="19194D"/>
                </a:solidFill>
                <a:latin typeface="Arial" pitchFamily="34"/>
                <a:ea typeface="Arial" pitchFamily="34"/>
                <a:cs typeface="Arial" pitchFamily="34"/>
              </a:rPr>
              <a:t>.</a:t>
            </a:r>
            <a:endParaRPr lang="ru-RU" sz="2400" dirty="0">
              <a:solidFill>
                <a:srgbClr val="19194D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583660" y="964342"/>
            <a:ext cx="7928042" cy="24643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200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Иногда острые респираторные инфекции имеют не чисто вирусную природу.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200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Вирус является только пусковым механизмом  для начала заболевания</a:t>
            </a:r>
            <a:r>
              <a:rPr lang="en-US" sz="2200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ru-RU" sz="2200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с последующим присоединением вторичной инфекции </a:t>
            </a:r>
            <a:r>
              <a:rPr lang="ru-RU" sz="2200" b="1" i="1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бактериальной этиологии </a:t>
            </a:r>
            <a:r>
              <a:rPr lang="ru-RU" sz="2200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или</a:t>
            </a:r>
            <a:r>
              <a:rPr lang="ru-RU" sz="2200" b="1" i="1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 условно-патогенной микрофлоры </a:t>
            </a:r>
            <a:r>
              <a:rPr lang="ru-RU" sz="2200" dirty="0">
                <a:solidFill>
                  <a:srgbClr val="19194D"/>
                </a:solidFill>
                <a:latin typeface="Arial" pitchFamily="34"/>
                <a:ea typeface="SimSun" pitchFamily="2"/>
                <a:cs typeface="SimSun" pitchFamily="2"/>
              </a:rPr>
              <a:t>слизистых оболочек верхних дыхательных путей.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976329" y="325440"/>
            <a:ext cx="3008147" cy="37632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лилиния 6"/>
          <p:cNvSpPr/>
          <p:nvPr/>
        </p:nvSpPr>
        <p:spPr>
          <a:xfrm>
            <a:off x="729574" y="325440"/>
            <a:ext cx="7095145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82880" tIns="91440" rIns="90000" bIns="46800" anchor="t" anchorCtr="0" compatLnSpc="1">
            <a:noAutofit/>
          </a:bodyPr>
          <a:lstStyle/>
          <a:p>
            <a:pPr>
              <a:lnSpc>
                <a:spcPct val="80000"/>
              </a:lnSpc>
              <a:spcBef>
                <a:spcPts val="524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1" i="1" u="sng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SimSun" pitchFamily="2"/>
                <a:cs typeface="SimSun" pitchFamily="2"/>
              </a:rPr>
              <a:t>Всего около 200 возбудителей ОРЗ.</a:t>
            </a:r>
          </a:p>
        </p:txBody>
      </p:sp>
    </p:spTree>
    <p:extLst>
      <p:ext uri="{BB962C8B-B14F-4D97-AF65-F5344CB8AC3E}">
        <p14:creationId xmlns:p14="http://schemas.microsoft.com/office/powerpoint/2010/main" xmlns="" val="6988295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3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Этиологическая структура ОРВИ</a:t>
            </a:r>
          </a:p>
        </p:txBody>
      </p:sp>
      <p:graphicFrame>
        <p:nvGraphicFramePr>
          <p:cNvPr id="19460" name="Объект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3039988"/>
              </p:ext>
            </p:extLst>
          </p:nvPr>
        </p:nvGraphicFramePr>
        <p:xfrm>
          <a:off x="1566153" y="673100"/>
          <a:ext cx="9838726" cy="6154975"/>
        </p:xfrm>
        <a:graphic>
          <a:graphicData uri="http://schemas.openxmlformats.org/presentationml/2006/ole">
            <p:oleObj spid="_x0000_s1034" name="Диаграмма" r:id="rId3" imgW="7727212" imgH="5083803" progId="MSGraph.Chart.8">
              <p:embed followColorScheme="full"/>
            </p:oleObj>
          </a:graphicData>
        </a:graphic>
      </p:graphicFrame>
      <p:sp>
        <p:nvSpPr>
          <p:cNvPr id="1946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185400" y="6500813"/>
            <a:ext cx="241300" cy="2587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4274" tIns="32137" rIns="64274" bIns="3213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ED67B5-5935-46A4-8E5F-9096A25C00BC}" type="slidenum">
              <a:rPr lang="sv-SE" altLang="ru-RU" sz="1300">
                <a:solidFill>
                  <a:srgbClr val="000000"/>
                </a:solidFill>
                <a:ea typeface="Gill Sans"/>
                <a:cs typeface="Gill Sans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sv-SE" altLang="ru-RU" sz="1300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837463" y="1425069"/>
            <a:ext cx="136447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Вирусы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гриппа 5-15%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8342" y="6381750"/>
            <a:ext cx="8675688" cy="476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i="1" dirty="0">
                <a:solidFill>
                  <a:srgbClr val="021288"/>
                </a:solidFill>
                <a:latin typeface="Comic Sans MS" pitchFamily="66" charset="0"/>
              </a:rPr>
              <a:t>А.А. Зайцев, О.И. Клочков, А.В. Горелов  Вестник семейной медицины, №5, 2009</a:t>
            </a:r>
          </a:p>
        </p:txBody>
      </p:sp>
      <p:pic>
        <p:nvPicPr>
          <p:cNvPr id="19464" name="Рисунок 2" descr="ОРВИ картинка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3219" y="3890369"/>
            <a:ext cx="3246962" cy="26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73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533</Words>
  <Application>Microsoft Office PowerPoint</Application>
  <PresentationFormat>Произвольный</PresentationFormat>
  <Paragraphs>110</Paragraphs>
  <Slides>22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Тема Office</vt:lpstr>
      <vt:lpstr>Обычный</vt:lpstr>
      <vt:lpstr>1_Тема Office</vt:lpstr>
      <vt:lpstr>1_Обычный</vt:lpstr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Этиологическая структура ОРВИ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kotovskij@list.ru</dc:creator>
  <cp:lastModifiedBy>user</cp:lastModifiedBy>
  <cp:revision>14</cp:revision>
  <dcterms:created xsi:type="dcterms:W3CDTF">2021-09-22T17:25:15Z</dcterms:created>
  <dcterms:modified xsi:type="dcterms:W3CDTF">2021-09-23T08:35:39Z</dcterms:modified>
</cp:coreProperties>
</file>